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handoutMasterIdLst>
    <p:handoutMasterId r:id="rId40"/>
  </p:handoutMasterIdLst>
  <p:sldIdLst>
    <p:sldId id="335" r:id="rId2"/>
    <p:sldId id="257" r:id="rId3"/>
    <p:sldId id="261" r:id="rId4"/>
    <p:sldId id="422" r:id="rId5"/>
    <p:sldId id="262" r:id="rId6"/>
    <p:sldId id="265" r:id="rId7"/>
    <p:sldId id="263" r:id="rId8"/>
    <p:sldId id="264" r:id="rId9"/>
    <p:sldId id="322" r:id="rId10"/>
    <p:sldId id="266" r:id="rId11"/>
    <p:sldId id="415" r:id="rId12"/>
    <p:sldId id="323" r:id="rId13"/>
    <p:sldId id="398" r:id="rId14"/>
    <p:sldId id="410" r:id="rId15"/>
    <p:sldId id="423" r:id="rId16"/>
    <p:sldId id="417" r:id="rId17"/>
    <p:sldId id="416" r:id="rId18"/>
    <p:sldId id="268" r:id="rId19"/>
    <p:sldId id="269" r:id="rId20"/>
    <p:sldId id="418" r:id="rId21"/>
    <p:sldId id="270" r:id="rId22"/>
    <p:sldId id="420" r:id="rId23"/>
    <p:sldId id="271" r:id="rId24"/>
    <p:sldId id="414" r:id="rId25"/>
    <p:sldId id="275" r:id="rId26"/>
    <p:sldId id="327" r:id="rId27"/>
    <p:sldId id="273" r:id="rId28"/>
    <p:sldId id="329" r:id="rId29"/>
    <p:sldId id="330" r:id="rId30"/>
    <p:sldId id="331" r:id="rId31"/>
    <p:sldId id="332" r:id="rId32"/>
    <p:sldId id="267" r:id="rId33"/>
    <p:sldId id="325" r:id="rId34"/>
    <p:sldId id="333" r:id="rId35"/>
    <p:sldId id="277" r:id="rId36"/>
    <p:sldId id="380" r:id="rId37"/>
    <p:sldId id="412" r:id="rId38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6"/>
        <p:sld r:id="rId8"/>
        <p:sld r:id="rId9"/>
        <p:sld r:id="rId10"/>
        <p:sld r:id="rId7"/>
        <p:sld r:id="rId11"/>
        <p:sld r:id="rId13"/>
        <p:sld r:id="rId33"/>
        <p:sld r:id="rId14"/>
        <p:sld r:id="rId19"/>
        <p:sld r:id="rId20"/>
        <p:sld r:id="rId22"/>
        <p:sld r:id="rId24"/>
        <p:sld r:id="rId28"/>
        <p:sld r:id="rId26"/>
        <p:sld r:id="rId27"/>
        <p:sld r:id="rId29"/>
        <p:sld r:id="rId30"/>
        <p:sld r:id="rId31"/>
        <p:sld r:id="rId32"/>
        <p:sld r:id="rId36"/>
        <p:sld r:id="rId35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3" autoAdjust="0"/>
    <p:restoredTop sz="93741" autoAdjust="0"/>
  </p:normalViewPr>
  <p:slideViewPr>
    <p:cSldViewPr snapToGrid="0">
      <p:cViewPr varScale="1">
        <p:scale>
          <a:sx n="120" d="100"/>
          <a:sy n="120" d="100"/>
        </p:scale>
        <p:origin x="520" y="176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10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12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16146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5C65A-491E-11FB-A430-457998C5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5354D10E-84C7-4CAB-83EF-904ED6FFE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4E6BA87B-0764-6092-DBB9-B0F7A58E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F53067B-1775-DA5A-EADD-046BC71DA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521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5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Recovery from corruption is similar to recovery from failed disk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Otherwise all blocks of disk must be read and compared with mirror/parity block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31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33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A3E22843-3748-4E36-ADDD-7F532A1CC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4A694D-F999-49DF-B550-D2CFE4DAC206}" type="slidenum">
              <a:rPr lang="en-US" altLang="en-US" sz="1300" smtClean="0"/>
              <a:pPr/>
              <a:t>34</a:t>
            </a:fld>
            <a:endParaRPr lang="en-US" altLang="en-US" sz="13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670C7BD7-FD31-4A32-9509-A8163DBAF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6B0B81E1-38F8-47A2-AF95-A43485482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35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9513CA57-FFC8-4496-A6D7-5BA2E451E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E4F332-00E7-4887-8DA7-B80AE9654D5C}" type="slidenum">
              <a:rPr lang="en-US" altLang="en-US" sz="1300" smtClean="0"/>
              <a:pPr/>
              <a:t>36</a:t>
            </a:fld>
            <a:endParaRPr lang="en-US" altLang="en-US" sz="13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9329844C-6938-4017-806F-45D6B4D197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A12A5BA7-19C0-4B03-BAE3-342CF9C27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8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9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/>
            </a:lvl2pPr>
            <a:lvl3pPr marL="1085850" indent="-228600">
              <a:buFont typeface="Wingdings" panose="05000000000000000000" pitchFamily="2" charset="2"/>
              <a:buChar char="§"/>
              <a:defRPr/>
            </a:lvl3pPr>
            <a:lvl4pPr marL="1428750" indent="-228600">
              <a:buFont typeface="Arial" panose="020B0604020202020204" pitchFamily="34" charset="0"/>
              <a:buChar char="•"/>
              <a:defRPr/>
            </a:lvl4pPr>
            <a:lvl5pPr marL="177165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0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000" b="1" dirty="0">
                <a:solidFill>
                  <a:srgbClr val="002060"/>
                </a:solidFill>
              </a:rPr>
              <a:t>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8" y="1122363"/>
            <a:ext cx="7733946" cy="52943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to reposition the arm over the correct track.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 Average seek time is 1/2 the worst case seek time.</a:t>
            </a:r>
          </a:p>
          <a:p>
            <a:pPr lvl="3">
              <a:lnSpc>
                <a:spcPct val="80000"/>
              </a:lnSpc>
            </a:pPr>
            <a:r>
              <a:rPr lang="en-US" altLang="en-US" sz="1600" dirty="0"/>
              <a:t>Would be 1/3 if all tracks had the same number of sectors, and we ignore the time to start and stop arm movement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10 milliseconds on typical disks</a:t>
            </a:r>
          </a:p>
          <a:p>
            <a:pPr lvl="1">
              <a:lnSpc>
                <a:spcPct val="80000"/>
              </a:lnSpc>
            </a:pPr>
            <a:r>
              <a:rPr lang="en-US" altLang="en-US" sz="1600" b="1" dirty="0">
                <a:solidFill>
                  <a:srgbClr val="002060"/>
                </a:solidFill>
              </a:rPr>
              <a:t>Rotational latency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time it takes for the sector to be accessed to appear under the head.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4 to 11 milliseconds on typical disks (5400 to 15000 </a:t>
            </a:r>
            <a:r>
              <a:rPr lang="en-US" altLang="en-US" sz="1600" dirty="0" err="1"/>
              <a:t>r.p.m</a:t>
            </a:r>
            <a:r>
              <a:rPr lang="en-US" altLang="en-US" sz="1600" dirty="0"/>
              <a:t>.)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Average latency is 1/2 of the above latency.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Overall latency is 5 to 20 </a:t>
            </a:r>
            <a:r>
              <a:rPr lang="en-US" altLang="en-US" sz="1600" dirty="0" err="1"/>
              <a:t>msec</a:t>
            </a:r>
            <a:r>
              <a:rPr lang="en-US" altLang="en-US" sz="1600" dirty="0"/>
              <a:t> depending on disk model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/>
            <a:r>
              <a:rPr lang="en-IN" dirty="0"/>
              <a:t>4 to 16 kilobytes typically</a:t>
            </a:r>
          </a:p>
          <a:p>
            <a:pPr lvl="2"/>
            <a:r>
              <a:rPr lang="en-US" altLang="en-US" dirty="0"/>
              <a:t>Smaller blocks: more transfers from disk</a:t>
            </a:r>
          </a:p>
          <a:p>
            <a:pPr lvl="2"/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/>
            <a:r>
              <a:rPr lang="en-IN" dirty="0"/>
              <a:t>Successive requests are for successive disk blocks</a:t>
            </a:r>
          </a:p>
          <a:p>
            <a:pPr lvl="1"/>
            <a:r>
              <a:rPr lang="en-IN" dirty="0"/>
              <a:t>Disk seek required only for first block</a:t>
            </a:r>
          </a:p>
          <a:p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/>
            <a:r>
              <a:rPr lang="en-IN" dirty="0"/>
              <a:t>Successive requests are for blocks that can be anywhere on disk</a:t>
            </a:r>
          </a:p>
          <a:p>
            <a:pPr lvl="1"/>
            <a:r>
              <a:rPr lang="en-IN" dirty="0"/>
              <a:t>Each access requires a seek</a:t>
            </a:r>
          </a:p>
          <a:p>
            <a:pPr lvl="1"/>
            <a:r>
              <a:rPr lang="en-IN" dirty="0"/>
              <a:t>Transfer rates are low since a lot of time is wasted in seeks</a:t>
            </a:r>
          </a:p>
          <a:p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/>
            <a:r>
              <a:rPr lang="en-IN" dirty="0"/>
              <a:t>Number of random block reads that a disk can support per second</a:t>
            </a:r>
          </a:p>
          <a:p>
            <a:pPr lvl="1"/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  <a:r>
              <a:rPr lang="en-US" altLang="en-US" sz="2000" dirty="0"/>
              <a:t>– the average time the disk is expected to run continuously without any failure.</a:t>
            </a:r>
            <a:endParaRPr lang="en-US" altLang="en-US" sz="1800" dirty="0"/>
          </a:p>
          <a:p>
            <a:pPr lvl="1"/>
            <a:r>
              <a:rPr lang="en-US" altLang="en-US" dirty="0"/>
              <a:t>Typically 3 to 5 years</a:t>
            </a:r>
          </a:p>
          <a:p>
            <a:pPr lvl="1"/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/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altLang="en-US" dirty="0"/>
              <a:t>MTTF decreases as disk ages</a:t>
            </a:r>
          </a:p>
          <a:p>
            <a:r>
              <a:rPr lang="en-US" altLang="ja-JP" sz="2000" b="1" dirty="0">
                <a:solidFill>
                  <a:srgbClr val="002060"/>
                </a:solidFill>
              </a:rPr>
              <a:t>Annualized Failure Rate (AFR):   </a:t>
            </a:r>
            <a:r>
              <a:rPr lang="en-US" altLang="en-US" sz="2000" dirty="0"/>
              <a:t>=( (365*24) / MTTF)*100%</a:t>
            </a:r>
          </a:p>
          <a:p>
            <a:pPr lvl="1"/>
            <a:r>
              <a:rPr lang="en-US" altLang="en-US" dirty="0"/>
              <a:t>MTTF=1,200,000 </a:t>
            </a:r>
            <a:r>
              <a:rPr lang="en-US" altLang="en-US" dirty="0">
                <a:sym typeface="Wingdings" panose="05000000000000000000" pitchFamily="2" charset="2"/>
              </a:rPr>
              <a:t> AFR = 0.73%</a:t>
            </a:r>
            <a:endParaRPr lang="en-US" altLang="en-US" dirty="0"/>
          </a:p>
          <a:p>
            <a:r>
              <a:rPr lang="en-US" altLang="en-US" sz="2000" dirty="0"/>
              <a:t>Suppose MTTF is 1,200,000 hours for a disk.  Then, in a system with 1000 disks, how often will a disk fail on average?</a:t>
            </a:r>
          </a:p>
          <a:p>
            <a:pPr lvl="1"/>
            <a:r>
              <a:rPr lang="en-US" altLang="en-US" dirty="0"/>
              <a:t>Answer: on average one will fail every 1200 hours (50 days)</a:t>
            </a:r>
          </a:p>
          <a:p>
            <a:pPr lvl="2"/>
            <a:r>
              <a:rPr lang="en-US" altLang="en-US" dirty="0"/>
              <a:t>Equivalently, 7.3 disks per year</a:t>
            </a:r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  <a:p>
            <a:pPr lvl="1"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NOR flash vs NAND flash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NAND flash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used widely for storage, cheaper than NOR flash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requires page-at-a-time read (page: 512 bytes to 4 KB)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20 to 100 microseconds for a page read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Not much difference between sequential and random read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can only be written once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Must be erased to allow rewrite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2060"/>
                </a:solidFill>
              </a:rPr>
              <a:t>Solid state disks</a:t>
            </a:r>
            <a:r>
              <a:rPr lang="en-US" alt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1900" dirty="0"/>
              <a:t>Use standard block-oriented disk interfaces, but store data on multiple flash storage devices internally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Transfer rate of up to 500 MB/sec using SATA, and </a:t>
            </a:r>
            <a:br>
              <a:rPr lang="en-US" altLang="en-US" sz="2100" dirty="0"/>
            </a:br>
            <a:r>
              <a:rPr lang="en-US" altLang="en-US" sz="2100" dirty="0"/>
              <a:t>up to 3 GB/sec using </a:t>
            </a:r>
            <a:r>
              <a:rPr lang="en-US" altLang="en-US" sz="2100" dirty="0" err="1"/>
              <a:t>NVMe</a:t>
            </a:r>
            <a:r>
              <a:rPr lang="en-US" altLang="en-US" sz="2100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Takes 2 to 5millisecs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Erase block typically 256 KB to 1 MB (128 to 256 pages)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stored in a label field of flash page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</p:txBody>
      </p:sp>
      <p:sp>
        <p:nvSpPr>
          <p:cNvPr id="44036" name="Rectangle 1">
            <a:extLst>
              <a:ext uri="{FF2B5EF4-FFF2-40B4-BE49-F238E27FC236}">
                <a16:creationId xmlns:a16="http://schemas.microsoft.com/office/drawing/2014/main" id="{8432C7CE-0804-4CB7-A79F-DC55E14DA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797" y="4050703"/>
            <a:ext cx="460375" cy="1666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7" name="TextBox 2">
            <a:extLst>
              <a:ext uri="{FF2B5EF4-FFF2-40B4-BE49-F238E27FC236}">
                <a16:creationId xmlns:a16="http://schemas.microsoft.com/office/drawing/2014/main" id="{603E7CC6-D5EB-45B5-9584-6AC244FB0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54" y="3856453"/>
            <a:ext cx="14494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Logical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 Address</a:t>
            </a: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9FF4369D-23B3-4258-93C8-1F051AFC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922" y="4050703"/>
            <a:ext cx="904875" cy="1714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sp>
        <p:nvSpPr>
          <p:cNvPr id="44039" name="TextBox 4">
            <a:extLst>
              <a:ext uri="{FF2B5EF4-FFF2-40B4-BE49-F238E27FC236}">
                <a16:creationId xmlns:a16="http://schemas.microsoft.com/office/drawing/2014/main" id="{195A7315-9741-4EA5-AC12-333AD24B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500" y="3763768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Address</a:t>
            </a:r>
          </a:p>
        </p:txBody>
      </p:sp>
      <p:sp>
        <p:nvSpPr>
          <p:cNvPr id="44040" name="TextBox 5">
            <a:extLst>
              <a:ext uri="{FF2B5EF4-FFF2-40B4-BE49-F238E27FC236}">
                <a16:creationId xmlns:a16="http://schemas.microsoft.com/office/drawing/2014/main" id="{65D28ECE-D3CE-4B82-A0AA-58A31A40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172" y="5882313"/>
            <a:ext cx="18726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Flash Translation</a:t>
            </a:r>
            <a:br>
              <a:rPr kumimoji="0" lang="en-US" altLang="en-US" b="1" dirty="0"/>
            </a:br>
            <a:r>
              <a:rPr kumimoji="0" lang="en-US" altLang="en-US" b="1" dirty="0"/>
              <a:t> Table</a:t>
            </a:r>
          </a:p>
        </p:txBody>
      </p:sp>
      <p:cxnSp>
        <p:nvCxnSpPr>
          <p:cNvPr id="44041" name="Straight Arrow Connector 7">
            <a:extLst>
              <a:ext uri="{FF2B5EF4-FFF2-40B4-BE49-F238E27FC236}">
                <a16:creationId xmlns:a16="http://schemas.microsoft.com/office/drawing/2014/main" id="{A9F0F81E-7574-4A58-95E8-939769672E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0047" y="4241203"/>
            <a:ext cx="920750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37AD5C-DB2E-45D6-9248-86EDE5FD09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61947" y="4225328"/>
            <a:ext cx="9588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D22BE-7F24-4868-ADC6-EB231C6CD7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2422" y="4415828"/>
            <a:ext cx="952500" cy="41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4" name="TextBox 14">
            <a:extLst>
              <a:ext uri="{FF2B5EF4-FFF2-40B4-BE49-F238E27FC236}">
                <a16:creationId xmlns:a16="http://schemas.microsoft.com/office/drawing/2014/main" id="{F45D4534-F9A4-49A9-88CC-3DDD82D3A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974" y="4396705"/>
            <a:ext cx="1619354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Logical address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Valid bit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Page Data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1A650-413B-4C28-ADB3-46F56E41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922" y="3622078"/>
            <a:ext cx="1212191" cy="338554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Page write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8005DBE-1520-497F-82D6-6973ED72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935" y="3748503"/>
            <a:ext cx="15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Physical Page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Structure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CEEF2-FDA7-A983-64BA-177DC5665CB1}"/>
              </a:ext>
            </a:extLst>
          </p:cNvPr>
          <p:cNvCxnSpPr/>
          <p:nvPr/>
        </p:nvCxnSpPr>
        <p:spPr bwMode="auto">
          <a:xfrm>
            <a:off x="6939974" y="4675368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E8938F-90A0-DD76-9BC1-E9B2AC5545A1}"/>
              </a:ext>
            </a:extLst>
          </p:cNvPr>
          <p:cNvCxnSpPr/>
          <p:nvPr/>
        </p:nvCxnSpPr>
        <p:spPr bwMode="auto">
          <a:xfrm>
            <a:off x="6932882" y="4912832"/>
            <a:ext cx="1619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0044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FC06-0B19-A2A2-11B3-C8D34B24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AFF576-B5BC-45E5-553C-C46FDB873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19A4589-07A1-7545-B2D0-EEA0E040D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817" y="828216"/>
            <a:ext cx="7920038" cy="5238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SLC After about 1,00,000 erases (SLC Flash) to as low as 10,000 or 1000 erases  (TLC/QLC Flash) erase block becomes unreliable and cannot be used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wear leveling: </a:t>
            </a:r>
            <a:r>
              <a:rPr lang="en-US" altLang="en-US" dirty="0">
                <a:solidFill>
                  <a:srgbClr val="002060"/>
                </a:solidFill>
              </a:rPr>
              <a:t>store infrequently updated (“cold”) data in blocks that have been erased many times already</a:t>
            </a:r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an infographic showing key differences between the different types of NAND">
            <a:extLst>
              <a:ext uri="{FF2B5EF4-FFF2-40B4-BE49-F238E27FC236}">
                <a16:creationId xmlns:a16="http://schemas.microsoft.com/office/drawing/2014/main" id="{84AD0B2E-DEB5-4B2D-CA66-DA963C81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2" y="2563781"/>
            <a:ext cx="6701952" cy="37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B4E4-9D52-5F88-06C8-4BF311D1B628}"/>
              </a:ext>
            </a:extLst>
          </p:cNvPr>
          <p:cNvSpPr txBox="1"/>
          <p:nvPr/>
        </p:nvSpPr>
        <p:spPr>
          <a:xfrm>
            <a:off x="5189719" y="6434770"/>
            <a:ext cx="247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Kingston.com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246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3D-XPoint memory technology pioneered by Intel</a:t>
            </a:r>
          </a:p>
          <a:p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/>
            <a:r>
              <a:rPr lang="en-IN" dirty="0"/>
              <a:t>SSD interface shipped from 2017</a:t>
            </a:r>
          </a:p>
          <a:p>
            <a:pPr lvl="2"/>
            <a:r>
              <a:rPr lang="en-IN" dirty="0"/>
              <a:t>Allows lower latency than flash SSDs</a:t>
            </a:r>
          </a:p>
          <a:p>
            <a:pPr lvl="1"/>
            <a:r>
              <a:rPr lang="en-IN" dirty="0"/>
              <a:t>Non-volatile memory interface announced in 2018</a:t>
            </a:r>
          </a:p>
          <a:p>
            <a:pPr lvl="2"/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2363"/>
            <a:ext cx="8377238" cy="53609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/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/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Probability of combined event is very small </a:t>
            </a:r>
          </a:p>
          <a:p>
            <a:pPr lvl="4">
              <a:lnSpc>
                <a:spcPct val="90000"/>
              </a:lnSpc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096" y="1570873"/>
            <a:ext cx="7188200" cy="4114800"/>
          </a:xfrm>
        </p:spPr>
        <p:txBody>
          <a:bodyPr/>
          <a:lstStyle/>
          <a:p>
            <a:r>
              <a:rPr lang="en-US" altLang="en-US" sz="2000" dirty="0"/>
              <a:t>Can differentiate storage into: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volatile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loses contents when power is switched off</a:t>
            </a:r>
          </a:p>
          <a:p>
            <a:pPr lvl="1"/>
            <a:r>
              <a:rPr lang="en-US" altLang="en-US" sz="2000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sz="2000" dirty="0"/>
              <a:t>: </a:t>
            </a:r>
          </a:p>
          <a:p>
            <a:pPr lvl="2"/>
            <a:r>
              <a:rPr lang="en-US" altLang="en-US" sz="2000" dirty="0"/>
              <a:t>Contents persist even when power is switched off. </a:t>
            </a:r>
          </a:p>
          <a:p>
            <a:pPr lvl="2"/>
            <a:r>
              <a:rPr lang="en-US" altLang="en-US" sz="2000" dirty="0"/>
              <a:t>Includes secondary and tertiary storage, as well as batter-backed up main-memory.</a:t>
            </a:r>
          </a:p>
          <a:p>
            <a:r>
              <a:rPr lang="en-US" altLang="en-US" sz="2100" dirty="0"/>
              <a:t>Factors affecting choice of storage media include</a:t>
            </a:r>
          </a:p>
          <a:p>
            <a:pPr lvl="1"/>
            <a:r>
              <a:rPr lang="en-US" altLang="en-US" sz="1900" dirty="0"/>
              <a:t>Speed with which data can be accessed</a:t>
            </a:r>
          </a:p>
          <a:p>
            <a:pPr lvl="1"/>
            <a:r>
              <a:rPr lang="en-US" altLang="en-US" sz="1900" dirty="0"/>
              <a:t>Cost per unit of data</a:t>
            </a:r>
          </a:p>
          <a:p>
            <a:pPr lvl="1"/>
            <a:r>
              <a:rPr lang="en-US" altLang="en-US" sz="1900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08088"/>
            <a:ext cx="7656513" cy="5264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Every write is carried out on both disks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Reads can take place from either disk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752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/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/>
            <a:r>
              <a:rPr lang="en-US" altLang="en-US" dirty="0"/>
              <a:t>Each access can read data at eight times the rate of a single disk.</a:t>
            </a:r>
          </a:p>
          <a:p>
            <a:pPr lvl="1"/>
            <a:r>
              <a:rPr lang="en-US" altLang="en-US" dirty="0"/>
              <a:t>But seek/access time worse than for a single disk</a:t>
            </a:r>
          </a:p>
          <a:p>
            <a:pPr lvl="2"/>
            <a:r>
              <a:rPr lang="en-US" altLang="en-US" dirty="0"/>
              <a:t>Bit level striping is not used much any more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081" y="1058862"/>
            <a:ext cx="8002935" cy="5270917"/>
          </a:xfrm>
        </p:spPr>
        <p:txBody>
          <a:bodyPr/>
          <a:lstStyle/>
          <a:p>
            <a:r>
              <a:rPr lang="en-US" altLang="en-US" dirty="0"/>
              <a:t>Goals of parallelism in a disk system: </a:t>
            </a:r>
          </a:p>
          <a:p>
            <a:pPr lvl="1"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Parallelize large accesses to reduce response time.</a:t>
            </a:r>
          </a:p>
          <a:p>
            <a:pPr marL="800100" lvl="1" indent="-342900">
              <a:buFont typeface="Monotype Sorts" pitchFamily="-65" charset="2"/>
              <a:buAutoNum type="arabicPeriod" startAt="2"/>
            </a:pPr>
            <a:r>
              <a:rPr lang="en-US" altLang="en-US" dirty="0"/>
              <a:t>Improve transfer rate by striping data across multiple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</a:rPr>
              <a:t>Not used in practice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/>
            <a:r>
              <a:rPr lang="en-US" altLang="en-US" dirty="0"/>
              <a:t>Requests for different blocks can run in parallel if the blocks reside on different disks</a:t>
            </a:r>
          </a:p>
          <a:p>
            <a:pPr lvl="1"/>
            <a:r>
              <a:rPr lang="en-US" altLang="en-US" dirty="0"/>
              <a:t>A request for a long sequence of blocks can utilize all disks in parallel</a:t>
            </a:r>
          </a:p>
        </p:txBody>
      </p:sp>
    </p:spTree>
    <p:extLst>
      <p:ext uri="{BB962C8B-B14F-4D97-AF65-F5344CB8AC3E}">
        <p14:creationId xmlns:p14="http://schemas.microsoft.com/office/powerpoint/2010/main" val="324223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8221239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070932" y="4183117"/>
            <a:ext cx="5250099" cy="22677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9" y="1093788"/>
            <a:ext cx="8031162" cy="329406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/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/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/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/>
            <a:r>
              <a:rPr lang="en-US" altLang="en-US" dirty="0"/>
              <a:t>More efficient for writing large amounts of data sequentially</a:t>
            </a:r>
          </a:p>
          <a:p>
            <a:pPr lvl="1"/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812087" cy="14462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/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1805730" y="2857222"/>
            <a:ext cx="5947942" cy="14462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176" y="4369421"/>
            <a:ext cx="3953647" cy="20256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/>
            <a:r>
              <a:rPr lang="en-US" altLang="en-US" dirty="0"/>
              <a:t>Block writes occur in parallel if the blocks and their parity blocks are on different disks.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/>
            <a:r>
              <a:rPr lang="en-US" altLang="en-US" dirty="0"/>
              <a:t> Better reliability than Level 5 at a higher cost</a:t>
            </a:r>
          </a:p>
          <a:p>
            <a:pPr lvl="2"/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671054" y="4046919"/>
            <a:ext cx="5947942" cy="14462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504112" cy="4641850"/>
          </a:xfrm>
        </p:spPr>
        <p:txBody>
          <a:bodyPr/>
          <a:lstStyle/>
          <a:p>
            <a:r>
              <a:rPr lang="en-US" altLang="en-US" b="1" dirty="0"/>
              <a:t>Other levels (not used in practice):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114425"/>
            <a:ext cx="72390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data can be recovered quickly from other sources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559675" cy="5129212"/>
          </a:xfrm>
        </p:spPr>
        <p:txBody>
          <a:bodyPr/>
          <a:lstStyle/>
          <a:p>
            <a:r>
              <a:rPr lang="en-US" altLang="en-US" dirty="0"/>
              <a:t>Level 1 provides much better write performance than level 5</a:t>
            </a:r>
          </a:p>
          <a:p>
            <a:pPr lvl="1"/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r>
              <a:rPr lang="en-US" altLang="en-US" dirty="0"/>
              <a:t>Level 1 had higher storage cost than level 5</a:t>
            </a:r>
          </a:p>
          <a:p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r>
              <a:rPr lang="en-US" altLang="en-US" dirty="0"/>
              <a:t>RAID 1 is preferred for applications with many random/small updates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95653"/>
            <a:ext cx="6128633" cy="5220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6E4D16-86A6-4246-97AC-0F776BBB3515}"/>
              </a:ext>
            </a:extLst>
          </p:cNvPr>
          <p:cNvSpPr txBox="1"/>
          <p:nvPr/>
        </p:nvSpPr>
        <p:spPr>
          <a:xfrm>
            <a:off x="5573025" y="2105001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Volatile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16ABD-C9C1-4741-AFF4-DBFEC134E3EF}"/>
              </a:ext>
            </a:extLst>
          </p:cNvPr>
          <p:cNvSpPr txBox="1"/>
          <p:nvPr/>
        </p:nvSpPr>
        <p:spPr>
          <a:xfrm>
            <a:off x="5573026" y="2653179"/>
            <a:ext cx="250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</a:rPr>
              <a:t>Non Volatile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A62407-1253-44EE-8019-6A0A0E34B5D1}"/>
              </a:ext>
            </a:extLst>
          </p:cNvPr>
          <p:cNvCxnSpPr>
            <a:cxnSpLocks/>
          </p:cNvCxnSpPr>
          <p:nvPr/>
        </p:nvCxnSpPr>
        <p:spPr bwMode="auto">
          <a:xfrm>
            <a:off x="5489002" y="2550695"/>
            <a:ext cx="341037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671574" y="135379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Primary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9798C-B0EA-4A8F-BF87-672E9F57AB23}"/>
              </a:ext>
            </a:extLst>
          </p:cNvPr>
          <p:cNvSpPr txBox="1"/>
          <p:nvPr/>
        </p:nvSpPr>
        <p:spPr>
          <a:xfrm>
            <a:off x="6740247" y="5319537"/>
            <a:ext cx="222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Tertiary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99318-E40A-4361-8B74-4071F394D616}"/>
              </a:ext>
            </a:extLst>
          </p:cNvPr>
          <p:cNvSpPr txBox="1"/>
          <p:nvPr/>
        </p:nvSpPr>
        <p:spPr>
          <a:xfrm>
            <a:off x="6626543" y="3430793"/>
            <a:ext cx="23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Secondary Storage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436A8-1EE2-41DB-B341-AF98E229945B}"/>
              </a:ext>
            </a:extLst>
          </p:cNvPr>
          <p:cNvCxnSpPr/>
          <p:nvPr/>
        </p:nvCxnSpPr>
        <p:spPr bwMode="auto">
          <a:xfrm>
            <a:off x="6464362" y="4600475"/>
            <a:ext cx="236514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6313" y="1250950"/>
            <a:ext cx="7399337" cy="491966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/>
            <a:r>
              <a:rPr lang="en-US" altLang="en-US" dirty="0"/>
              <a:t>Use non-volatile RAM to record writes that are being executed</a:t>
            </a:r>
          </a:p>
          <a:p>
            <a:pPr lvl="1"/>
            <a:r>
              <a:rPr lang="en-US" altLang="en-US" dirty="0"/>
              <a:t>Beware:  power failure during write can result in corrupted disk</a:t>
            </a:r>
          </a:p>
          <a:p>
            <a:pPr lvl="2"/>
            <a:r>
              <a:rPr lang="en-US" altLang="en-US" dirty="0"/>
              <a:t>E.g. failure after writing one block but before writing the second in a mirrored system</a:t>
            </a:r>
          </a:p>
          <a:p>
            <a:pPr lvl="2"/>
            <a:r>
              <a:rPr lang="en-US" altLang="en-US" dirty="0"/>
              <a:t>Such corrupted data must be detected when power is restored</a:t>
            </a:r>
          </a:p>
          <a:p>
            <a:pPr lvl="3"/>
            <a:r>
              <a:rPr lang="en-US" altLang="en-US" dirty="0"/>
              <a:t>Full scan of disk may be required!</a:t>
            </a:r>
          </a:p>
          <a:p>
            <a:pPr lvl="3"/>
            <a:r>
              <a:rPr lang="en-US" altLang="en-US" dirty="0"/>
              <a:t>NV-RAM helps to efficiently detected potentially corrupted blocks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941388"/>
            <a:ext cx="8131175" cy="48609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sector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Spare disks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To avoid single point of failure</a:t>
            </a:r>
          </a:p>
          <a:p>
            <a:pPr lvl="1"/>
            <a:r>
              <a:rPr lang="en-US" altLang="en-US" dirty="0"/>
              <a:t>Redundant power supplies with UPS backup</a:t>
            </a:r>
          </a:p>
          <a:p>
            <a:pPr lvl="1"/>
            <a:r>
              <a:rPr lang="en-US" altLang="en-US" dirty="0"/>
              <a:t>Multiple network controllers/network interconnections</a:t>
            </a:r>
          </a:p>
        </p:txBody>
      </p:sp>
      <p:pic>
        <p:nvPicPr>
          <p:cNvPr id="4" name="Picture 2" descr="Image result for hot swap disk server">
            <a:extLst>
              <a:ext uri="{FF2B5EF4-FFF2-40B4-BE49-F238E27FC236}">
                <a16:creationId xmlns:a16="http://schemas.microsoft.com/office/drawing/2014/main" id="{0F011757-1BAF-4A06-8440-304EA1C9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38" y="4373563"/>
            <a:ext cx="2787376" cy="12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122363"/>
            <a:ext cx="7675563" cy="50927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48B44-5E99-480C-A2EA-16B38042F754}"/>
              </a:ext>
            </a:extLst>
          </p:cNvPr>
          <p:cNvGrpSpPr/>
          <p:nvPr/>
        </p:nvGrpSpPr>
        <p:grpSpPr>
          <a:xfrm>
            <a:off x="1636776" y="3213926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/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/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/>
            <a:r>
              <a:rPr lang="en-US" altLang="en-US" sz="1900" dirty="0"/>
              <a:t>Files may get </a:t>
            </a:r>
            <a:r>
              <a:rPr lang="en-US" altLang="en-US" sz="1900" b="1" dirty="0">
                <a:solidFill>
                  <a:srgbClr val="002060"/>
                </a:solidFill>
              </a:rPr>
              <a:t>fragmented</a:t>
            </a:r>
            <a:endParaRPr lang="en-US" altLang="en-US" sz="1900" dirty="0"/>
          </a:p>
          <a:p>
            <a:pPr lvl="2"/>
            <a:r>
              <a:rPr lang="en-US" altLang="en-US" dirty="0"/>
              <a:t>E.g. if free blocks on disk are scattered, and newly created file has its blocks scattered over the disk</a:t>
            </a:r>
          </a:p>
          <a:p>
            <a:pPr lvl="2"/>
            <a:r>
              <a:rPr lang="en-US" altLang="en-US" dirty="0"/>
              <a:t>Sequential access to a fragmented file results in increased disk arm movement</a:t>
            </a:r>
          </a:p>
          <a:p>
            <a:pPr lvl="2"/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A9A19427-58B9-4BAC-B92C-5CBE703848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12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136650"/>
            <a:ext cx="7558088" cy="4830763"/>
          </a:xfrm>
        </p:spPr>
        <p:txBody>
          <a:bodyPr/>
          <a:lstStyle/>
          <a:p>
            <a:r>
              <a:rPr lang="en-US" altLang="en-US"/>
              <a:t>Hold large volumes of data and provide high transfer rates</a:t>
            </a:r>
          </a:p>
          <a:p>
            <a:pPr lvl="1"/>
            <a:r>
              <a:rPr lang="en-US" altLang="en-US"/>
              <a:t>Few GB for DAT (Digital Audio Tape) format, 10-40 GB with DLT (Digital Linear Tape) format, 100 GB+ with Ultrium format, and 330 GB with Ampex helical scan format</a:t>
            </a:r>
          </a:p>
          <a:p>
            <a:pPr lvl="1"/>
            <a:r>
              <a:rPr lang="en-US" altLang="en-US"/>
              <a:t>Transfer rates from few to 10s of MB/s</a:t>
            </a:r>
          </a:p>
          <a:p>
            <a:r>
              <a:rPr lang="en-US" altLang="en-US"/>
              <a:t>Tapes are cheap, but cost of drives is very high</a:t>
            </a:r>
          </a:p>
          <a:p>
            <a:r>
              <a:rPr lang="en-US" altLang="en-US"/>
              <a:t>Very slow access time in comparison to magnetic and optical disks</a:t>
            </a:r>
          </a:p>
          <a:p>
            <a:pPr lvl="1"/>
            <a:r>
              <a:rPr lang="en-US" altLang="en-US"/>
              <a:t>limited to sequential access.</a:t>
            </a:r>
          </a:p>
          <a:p>
            <a:pPr lvl="1"/>
            <a:r>
              <a:rPr lang="en-US" altLang="en-US"/>
              <a:t>Some formats (Accelis) provide faster seek (10s of seconds) at cost of lower capacity</a:t>
            </a:r>
          </a:p>
          <a:p>
            <a:r>
              <a:rPr lang="en-US" altLang="en-US"/>
              <a:t>Used mainly for backup, for storage of infrequently used information, and as an off-line medium for transferring information from one system to another.</a:t>
            </a:r>
          </a:p>
          <a:p>
            <a:r>
              <a:rPr lang="en-US" altLang="en-US"/>
              <a:t>Tape jukeboxes used for very large capacity storage</a:t>
            </a:r>
          </a:p>
          <a:p>
            <a:pPr lvl="1"/>
            <a:r>
              <a:rPr lang="en-US" altLang="en-US"/>
              <a:t>Multiple petabyes (10</a:t>
            </a:r>
            <a:r>
              <a:rPr lang="en-US" altLang="en-US" baseline="30000"/>
              <a:t>15 </a:t>
            </a:r>
            <a:r>
              <a:rPr lang="en-US" altLang="en-US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>
            <a:extLst>
              <a:ext uri="{FF2B5EF4-FFF2-40B4-BE49-F238E27FC236}">
                <a16:creationId xmlns:a16="http://schemas.microsoft.com/office/drawing/2014/main" id="{2EE4D3FE-6C47-4EBB-AD9F-62448BB0D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Figure 10.03</a:t>
            </a: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E66F304B-34FD-4DEC-807C-204AD0C4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757238"/>
            <a:ext cx="3327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BC3C37-3027-4BD6-BB08-47A96505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432" y="1368735"/>
            <a:ext cx="2343150" cy="1209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2FC4697-D650-496D-87FE-8A1B66046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820" y="3220071"/>
            <a:ext cx="3000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6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Hierarchy: Access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5F49C-4619-48B6-86CF-B850B8437392}"/>
              </a:ext>
            </a:extLst>
          </p:cNvPr>
          <p:cNvSpPr txBox="1"/>
          <p:nvPr/>
        </p:nvSpPr>
        <p:spPr>
          <a:xfrm>
            <a:off x="6455292" y="1171206"/>
            <a:ext cx="190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1-5 nanoseconds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64B3A-F522-4BE8-A1E3-F790023FAAD3}"/>
              </a:ext>
            </a:extLst>
          </p:cNvPr>
          <p:cNvSpPr txBox="1"/>
          <p:nvPr/>
        </p:nvSpPr>
        <p:spPr>
          <a:xfrm>
            <a:off x="6426786" y="2006513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60-100  nanoseconds</a:t>
            </a:r>
            <a:br>
              <a:rPr lang="en-IN" b="1" dirty="0"/>
            </a:br>
            <a:r>
              <a:rPr lang="en-IN" b="1" dirty="0"/>
              <a:t>    cache-line-at-a-time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A507D-D7C2-4CAF-8B54-DC84022BDB4B}"/>
              </a:ext>
            </a:extLst>
          </p:cNvPr>
          <p:cNvSpPr txBox="1"/>
          <p:nvPr/>
        </p:nvSpPr>
        <p:spPr>
          <a:xfrm>
            <a:off x="6381066" y="296721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20-100  microseconds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8EAA5-5DB1-4A75-BC33-6CC15ABB84FF}"/>
              </a:ext>
            </a:extLst>
          </p:cNvPr>
          <p:cNvSpPr txBox="1"/>
          <p:nvPr/>
        </p:nvSpPr>
        <p:spPr>
          <a:xfrm>
            <a:off x="6403926" y="3876844"/>
            <a:ext cx="251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5-10 milliseconds</a:t>
            </a:r>
            <a:br>
              <a:rPr lang="en-IN" b="1" dirty="0"/>
            </a:br>
            <a:r>
              <a:rPr lang="en-IN" b="1" dirty="0"/>
              <a:t>     page-at-a-time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EAD30-1DC1-47BF-905E-2CCCF9C1DF48}"/>
              </a:ext>
            </a:extLst>
          </p:cNvPr>
          <p:cNvSpPr txBox="1"/>
          <p:nvPr/>
        </p:nvSpPr>
        <p:spPr>
          <a:xfrm>
            <a:off x="6459305" y="493017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100+ milliseconds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27691-C406-440F-99A6-25D06CB8B354}"/>
              </a:ext>
            </a:extLst>
          </p:cNvPr>
          <p:cNvSpPr txBox="1"/>
          <p:nvPr/>
        </p:nvSpPr>
        <p:spPr>
          <a:xfrm>
            <a:off x="6492464" y="5892534"/>
            <a:ext cx="251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10-100 seconds or more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3945AB1-7BFA-408A-A882-E65E592F3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72" y="1084767"/>
            <a:ext cx="6128633" cy="52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2060"/>
                </a:solidFill>
              </a:rPr>
              <a:t>primary storage</a:t>
            </a:r>
            <a:r>
              <a:rPr lang="en-US" altLang="en-US" sz="2000" b="1" dirty="0"/>
              <a:t>: </a:t>
            </a:r>
            <a:r>
              <a:rPr lang="en-US" altLang="en-US" sz="2000" dirty="0"/>
              <a:t>Fastest media but volatile (cache, main memory).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secondary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next level in hierarchy, non-volatile, moderately fast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on-line storage </a:t>
            </a:r>
            <a:endParaRPr lang="en-US" altLang="en-US" sz="2000" dirty="0">
              <a:solidFill>
                <a:srgbClr val="002060"/>
              </a:solidFill>
            </a:endParaRPr>
          </a:p>
          <a:p>
            <a:pPr lvl="1"/>
            <a:r>
              <a:rPr lang="en-US" altLang="en-US" sz="2000" dirty="0"/>
              <a:t>E.g. flash memory, magnetic disks</a:t>
            </a:r>
          </a:p>
          <a:p>
            <a:r>
              <a:rPr lang="en-US" altLang="en-US" sz="2000" b="1" dirty="0">
                <a:solidFill>
                  <a:srgbClr val="002060"/>
                </a:solidFill>
              </a:rPr>
              <a:t>tertiary storage</a:t>
            </a:r>
            <a:r>
              <a:rPr lang="en-US" altLang="en-US" sz="2000" b="1" dirty="0"/>
              <a:t>:</a:t>
            </a:r>
            <a:r>
              <a:rPr lang="en-US" altLang="en-US" sz="2000" dirty="0"/>
              <a:t> lowest level in hierarchy, non-volatile, slow access time</a:t>
            </a:r>
          </a:p>
          <a:p>
            <a:pPr lvl="1"/>
            <a:r>
              <a:rPr lang="en-US" altLang="en-US" sz="2000" dirty="0"/>
              <a:t>also called </a:t>
            </a:r>
            <a:r>
              <a:rPr lang="en-US" altLang="en-US" sz="2000" b="1" dirty="0">
                <a:solidFill>
                  <a:srgbClr val="002060"/>
                </a:solidFill>
              </a:rPr>
              <a:t>off-line storage </a:t>
            </a:r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sz="2000" b="1" dirty="0">
                <a:solidFill>
                  <a:srgbClr val="002060"/>
                </a:solidFill>
              </a:rPr>
              <a:t> archival storage</a:t>
            </a:r>
            <a:r>
              <a:rPr lang="en-US" altLang="en-US" sz="2000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n-US" altLang="en-US" sz="2000" dirty="0"/>
              <a:t>e.g. magnetic tape, optical storage</a:t>
            </a:r>
          </a:p>
          <a:p>
            <a:pPr lvl="1"/>
            <a:r>
              <a:rPr lang="en-US" altLang="en-US" sz="2000" dirty="0"/>
              <a:t>Magnetic tape</a:t>
            </a:r>
            <a:endParaRPr lang="en-US" altLang="en-US" sz="2000" b="1" dirty="0"/>
          </a:p>
          <a:p>
            <a:pPr lvl="2"/>
            <a:r>
              <a:rPr lang="en-US" altLang="en-US" sz="2000" b="1" dirty="0"/>
              <a:t> </a:t>
            </a:r>
            <a:r>
              <a:rPr lang="en-US" altLang="en-US" sz="2000" dirty="0"/>
              <a:t>Sequential access, 1 to 12 TB capacity</a:t>
            </a:r>
          </a:p>
          <a:p>
            <a:pPr lvl="2"/>
            <a:r>
              <a:rPr lang="en-US" altLang="en-US" sz="2000" dirty="0"/>
              <a:t>A few drives with many tapes</a:t>
            </a:r>
          </a:p>
          <a:p>
            <a:pPr lvl="2"/>
            <a:r>
              <a:rPr lang="en-US" altLang="en-US" sz="2000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Disk interface standards families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SAS Version 3 supports 12 gigabits/sec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Supports data transfer rates of up to 24 gigabits/sec</a:t>
            </a:r>
          </a:p>
          <a:p>
            <a:r>
              <a:rPr lang="en-US" altLang="en-US" sz="1800" dirty="0"/>
              <a:t>Disks usually connected directly to computer system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sz="1800" dirty="0"/>
              <a:t>, a large number of disks are connected by a high-speed network to a number of servers</a:t>
            </a:r>
          </a:p>
          <a:p>
            <a:r>
              <a:rPr lang="en-US" altLang="en-US" sz="1800" dirty="0"/>
              <a:t>In </a:t>
            </a:r>
            <a:r>
              <a:rPr lang="en-US" altLang="en-US" sz="1800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sz="1800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5907088"/>
            <a:ext cx="4293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342900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5193" y="5843144"/>
            <a:ext cx="29915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495" y="1025103"/>
            <a:ext cx="6192139" cy="48180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4388" y="1093788"/>
            <a:ext cx="8031162" cy="532476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Over 50K-100K tracks per platter on typical hard disks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Sector size typically 512 bytes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To read/write a sector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disk arm swings to position head on right track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Head-disk assemblies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one head per platter, mounted on a common arm.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101904</TotalTime>
  <Words>3412</Words>
  <Application>Microsoft Macintosh PowerPoint</Application>
  <PresentationFormat>On-screen Show (4:3)</PresentationFormat>
  <Paragraphs>369</Paragraphs>
  <Slides>37</Slides>
  <Notes>32</Notes>
  <HiddenSlides>6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Arial</vt:lpstr>
      <vt:lpstr>Helvetica</vt:lpstr>
      <vt:lpstr>Monotype Sorts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Hierarchy: Access Time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of Reliability via Redundancy</vt:lpstr>
      <vt:lpstr>Improvement in Performance via Parallelism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 Block Access (Cont.)</vt:lpstr>
      <vt:lpstr>End of Chapter 12</vt:lpstr>
      <vt:lpstr>Magnetic Tapes</vt:lpstr>
      <vt:lpstr>Figure 10.03</vt:lpstr>
      <vt:lpstr>PowerPoint Presentation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S. Sudarshan</cp:lastModifiedBy>
  <cp:revision>442</cp:revision>
  <cp:lastPrinted>1999-06-28T19:27:31Z</cp:lastPrinted>
  <dcterms:created xsi:type="dcterms:W3CDTF">2009-12-21T15:40:22Z</dcterms:created>
  <dcterms:modified xsi:type="dcterms:W3CDTF">2025-03-03T13:39:03Z</dcterms:modified>
</cp:coreProperties>
</file>